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45" r:id="rId1"/>
  </p:sldMasterIdLst>
  <p:sldIdLst>
    <p:sldId id="256" r:id="rId2"/>
    <p:sldId id="257" r:id="rId3"/>
    <p:sldId id="258" r:id="rId4"/>
    <p:sldId id="268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179"/>
  </p:normalViewPr>
  <p:slideViewPr>
    <p:cSldViewPr snapToGrid="0" snapToObjects="1">
      <p:cViewPr varScale="1">
        <p:scale>
          <a:sx n="96" d="100"/>
          <a:sy n="96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549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243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21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0674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83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52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2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410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621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9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7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712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5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9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A144-7F36-E24A-8543-B91F3449CFF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AA1BDBD-AAE9-4744-BD28-5C2E5F0E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8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  <p:sldLayoutId id="2147484158" r:id="rId13"/>
    <p:sldLayoutId id="2147484159" r:id="rId14"/>
    <p:sldLayoutId id="2147484160" r:id="rId15"/>
    <p:sldLayoutId id="21474841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86774"/>
            <a:ext cx="7766936" cy="2864062"/>
          </a:xfrm>
        </p:spPr>
        <p:txBody>
          <a:bodyPr/>
          <a:lstStyle/>
          <a:p>
            <a:r>
              <a:rPr lang="en-US" dirty="0" smtClean="0"/>
              <a:t>Dealing with Conflict and Maintaining Faculty Morale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Institute for Academic Leadership</a:t>
            </a:r>
          </a:p>
          <a:p>
            <a:r>
              <a:rPr lang="en-US" dirty="0" smtClean="0"/>
              <a:t>June 6, 2018</a:t>
            </a:r>
          </a:p>
          <a:p>
            <a:r>
              <a:rPr lang="en-US" dirty="0" smtClean="0"/>
              <a:t>Karen M. Bryan</a:t>
            </a:r>
          </a:p>
          <a:p>
            <a:r>
              <a:rPr lang="en-US" dirty="0" smtClean="0"/>
              <a:t>University of South Florida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92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 your own counsel in the academic environment and elsewhere.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95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willing to seek advice or help with needed.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Dean (sometimes)</a:t>
            </a:r>
          </a:p>
          <a:p>
            <a:r>
              <a:rPr lang="en-US" dirty="0" smtClean="0"/>
              <a:t>Office of Diversity, Inclusion and Equal Opportunity (Affirmative Action)</a:t>
            </a:r>
          </a:p>
          <a:p>
            <a:r>
              <a:rPr lang="en-US" dirty="0" smtClean="0"/>
              <a:t>Ombudsperson</a:t>
            </a:r>
          </a:p>
          <a:p>
            <a:r>
              <a:rPr lang="en-US" dirty="0" smtClean="0"/>
              <a:t>University Legal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40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confidant and sounding board.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5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Agreements	for faculty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Adapted from rules for civility by P.M. </a:t>
            </a:r>
            <a:r>
              <a:rPr lang="en-US" dirty="0" err="1" smtClean="0"/>
              <a:t>Forni</a:t>
            </a:r>
            <a:r>
              <a:rPr lang="en-US" dirty="0" smtClean="0"/>
              <a:t> in </a:t>
            </a:r>
            <a:r>
              <a:rPr lang="en-US" b="1" i="1" dirty="0" smtClean="0"/>
              <a:t>Choosing Civility</a:t>
            </a:r>
            <a:endParaRPr lang="en-US" dirty="0" smtClean="0"/>
          </a:p>
          <a:p>
            <a:r>
              <a:rPr lang="en-US" dirty="0" smtClean="0"/>
              <a:t>1. Be fully present and participate fully</a:t>
            </a:r>
          </a:p>
          <a:p>
            <a:r>
              <a:rPr lang="en-US" dirty="0" smtClean="0"/>
              <a:t>2. Speak and listen honestly from the heart and head</a:t>
            </a:r>
          </a:p>
          <a:p>
            <a:r>
              <a:rPr lang="en-US" dirty="0" smtClean="0"/>
              <a:t>3. All ideas are worthy, even if you do not agree with them.</a:t>
            </a:r>
          </a:p>
          <a:p>
            <a:r>
              <a:rPr lang="en-US" dirty="0" smtClean="0"/>
              <a:t>4. Maintain a sense of humor.</a:t>
            </a:r>
          </a:p>
          <a:p>
            <a:r>
              <a:rPr lang="en-US" dirty="0" smtClean="0"/>
              <a:t>5. Maintain moderation of language and tone.</a:t>
            </a:r>
          </a:p>
          <a:p>
            <a:r>
              <a:rPr lang="en-US" dirty="0" smtClean="0"/>
              <a:t>6. No one dominates</a:t>
            </a:r>
          </a:p>
          <a:p>
            <a:r>
              <a:rPr lang="en-US" dirty="0" smtClean="0"/>
              <a:t>7. Trust the process.</a:t>
            </a:r>
          </a:p>
          <a:p>
            <a:r>
              <a:rPr lang="en-US" dirty="0" smtClean="0"/>
              <a:t>8. Embrace change and help others embrace change.</a:t>
            </a:r>
          </a:p>
          <a:p>
            <a:r>
              <a:rPr lang="en-US" dirty="0" smtClean="0"/>
              <a:t>9. What is said here stays here; what is learned here leaves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86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R. Coffman: </a:t>
            </a:r>
            <a:r>
              <a:rPr lang="en-US" i="1" dirty="0" smtClean="0"/>
              <a:t>Work and Peace in Academe: leveraging time, money and intellectual energy through managing conflict</a:t>
            </a:r>
            <a:r>
              <a:rPr lang="en-US" dirty="0" smtClean="0"/>
              <a:t>. Bolton, MA, Anker Publishing Company, Inc., 2005.</a:t>
            </a:r>
          </a:p>
          <a:p>
            <a:r>
              <a:rPr lang="en-US" dirty="0" smtClean="0"/>
              <a:t>Countless other resources </a:t>
            </a:r>
            <a:r>
              <a:rPr lang="en-US" smtClean="0"/>
              <a:t>for departmental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5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one certainty: There will be conflict.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Productive Conflict</a:t>
            </a:r>
          </a:p>
          <a:p>
            <a:pPr lvl="1"/>
            <a:r>
              <a:rPr lang="en-US" dirty="0" smtClean="0"/>
              <a:t>Ideas, strategies, goals can be discussed and debated.</a:t>
            </a:r>
          </a:p>
          <a:p>
            <a:pPr lvl="1"/>
            <a:r>
              <a:rPr lang="en-US" dirty="0" smtClean="0"/>
              <a:t>Not everyone will win, but everyone should be heard.</a:t>
            </a:r>
          </a:p>
          <a:p>
            <a:r>
              <a:rPr lang="en-US" dirty="0" smtClean="0"/>
              <a:t>Non-Productive Conflict</a:t>
            </a:r>
          </a:p>
          <a:p>
            <a:pPr lvl="1"/>
            <a:r>
              <a:rPr lang="en-US" dirty="0" smtClean="0"/>
              <a:t>When the productive conflict turns personal—it becomes more about personalities than a discussion of ideas</a:t>
            </a:r>
          </a:p>
          <a:p>
            <a:pPr lvl="1"/>
            <a:r>
              <a:rPr lang="en-US" dirty="0" smtClean="0"/>
              <a:t>When colleagues end up at odds with one another for whatever reason, the entire unit suffers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1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will arise between a number of different constituencies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members and student(s)</a:t>
            </a:r>
          </a:p>
          <a:p>
            <a:r>
              <a:rPr lang="en-US" dirty="0" smtClean="0"/>
              <a:t>Faculty members and administrators (on whatever level)</a:t>
            </a:r>
          </a:p>
          <a:p>
            <a:r>
              <a:rPr lang="en-US" dirty="0" smtClean="0"/>
              <a:t>Faculty members and other faculty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1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 to 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address issues earlier rather than later</a:t>
            </a:r>
          </a:p>
          <a:p>
            <a:r>
              <a:rPr lang="en-US" dirty="0" smtClean="0"/>
              <a:t>Don’t take it personally, even when it is meant to be</a:t>
            </a:r>
          </a:p>
          <a:p>
            <a:r>
              <a:rPr lang="en-US" dirty="0" smtClean="0"/>
              <a:t>Don</a:t>
            </a:r>
            <a:r>
              <a:rPr lang="mr-IN" dirty="0" smtClean="0"/>
              <a:t>’</a:t>
            </a:r>
            <a:r>
              <a:rPr lang="en-US" dirty="0" smtClean="0"/>
              <a:t>t get angry</a:t>
            </a:r>
          </a:p>
          <a:p>
            <a:r>
              <a:rPr lang="en-US" dirty="0" smtClean="0"/>
              <a:t>Know your unit and university governance documents thoroughly</a:t>
            </a:r>
          </a:p>
          <a:p>
            <a:r>
              <a:rPr lang="en-US" dirty="0" smtClean="0"/>
              <a:t>Be willing to have the hard conversations</a:t>
            </a:r>
          </a:p>
          <a:p>
            <a:r>
              <a:rPr lang="en-US" dirty="0" smtClean="0"/>
              <a:t>Hold your own counsel in the academic environment and elsewhere</a:t>
            </a:r>
          </a:p>
          <a:p>
            <a:r>
              <a:rPr lang="en-US" dirty="0" smtClean="0"/>
              <a:t>Be willing to seek advice or help when needed</a:t>
            </a:r>
          </a:p>
          <a:p>
            <a:r>
              <a:rPr lang="en-US" dirty="0" smtClean="0"/>
              <a:t>Find a confidant and sounding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important to address the conflict earlier rather than later.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Consequences if you don</a:t>
            </a:r>
            <a:r>
              <a:rPr lang="mr-IN" dirty="0" smtClean="0"/>
              <a:t>’</a:t>
            </a:r>
            <a:r>
              <a:rPr lang="en-US" dirty="0" smtClean="0"/>
              <a:t>t:</a:t>
            </a:r>
          </a:p>
          <a:p>
            <a:pPr lvl="1"/>
            <a:r>
              <a:rPr lang="en-US" dirty="0" smtClean="0"/>
              <a:t>The conflict will grow beneath the surface and will fester</a:t>
            </a:r>
          </a:p>
          <a:p>
            <a:pPr lvl="1"/>
            <a:r>
              <a:rPr lang="en-US" dirty="0" smtClean="0"/>
              <a:t>Lack of trust will become prevalent</a:t>
            </a:r>
          </a:p>
          <a:p>
            <a:pPr lvl="1"/>
            <a:r>
              <a:rPr lang="en-US" dirty="0" smtClean="0"/>
              <a:t>Complaints will increase</a:t>
            </a:r>
          </a:p>
          <a:p>
            <a:pPr lvl="1"/>
            <a:r>
              <a:rPr lang="en-US" dirty="0" smtClean="0"/>
              <a:t>Faculty will start to avoid meetings where the other person or faction will be, or where there is a chance for the issue to erupt.</a:t>
            </a:r>
          </a:p>
          <a:p>
            <a:pPr lvl="1"/>
            <a:r>
              <a:rPr lang="en-US" dirty="0" smtClean="0"/>
              <a:t>Sarcasm will increase</a:t>
            </a:r>
          </a:p>
          <a:p>
            <a:pPr lvl="1"/>
            <a:r>
              <a:rPr lang="en-US" dirty="0" smtClean="0"/>
              <a:t>Productivity and general morale will decrease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Rely on process and policies to help you navigate through these issues.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your unit and university governance documents thoroughly</a:t>
            </a:r>
          </a:p>
          <a:p>
            <a:pPr lvl="1"/>
            <a:r>
              <a:rPr lang="en-US" dirty="0"/>
              <a:t>Departmental and College By-Laws</a:t>
            </a:r>
          </a:p>
          <a:p>
            <a:pPr lvl="1"/>
            <a:r>
              <a:rPr lang="en-US" dirty="0"/>
              <a:t>Departmental Faculty Handbook; University Faculty Handbook</a:t>
            </a:r>
          </a:p>
          <a:p>
            <a:pPr lvl="1"/>
            <a:r>
              <a:rPr lang="en-US" dirty="0"/>
              <a:t>Collective Bargaining </a:t>
            </a:r>
            <a:r>
              <a:rPr lang="en-US" dirty="0" smtClean="0"/>
              <a:t>Agreement</a:t>
            </a:r>
            <a:endParaRPr lang="en-US" dirty="0"/>
          </a:p>
          <a:p>
            <a:r>
              <a:rPr lang="en-US" dirty="0" smtClean="0"/>
              <a:t>Be transparent, fair </a:t>
            </a:r>
            <a:r>
              <a:rPr lang="en-US" smtClean="0"/>
              <a:t>and consistent </a:t>
            </a:r>
            <a:r>
              <a:rPr lang="en-US" dirty="0" smtClean="0"/>
              <a:t>in your decisions, particularly when involves these policies or budgetary matters.</a:t>
            </a:r>
          </a:p>
        </p:txBody>
      </p:sp>
    </p:spTree>
    <p:extLst>
      <p:ext uri="{BB962C8B-B14F-4D97-AF65-F5344CB8AC3E}">
        <p14:creationId xmlns:p14="http://schemas.microsoft.com/office/powerpoint/2010/main" val="110462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</a:t>
            </a:r>
            <a:r>
              <a:rPr lang="mr-IN" dirty="0" smtClean="0"/>
              <a:t>’</a:t>
            </a:r>
            <a:r>
              <a:rPr lang="en-US" dirty="0" smtClean="0"/>
              <a:t>t take the conflicts personally.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take the conflicts personally, the only person that will suffer is you.</a:t>
            </a:r>
          </a:p>
          <a:p>
            <a:r>
              <a:rPr lang="en-US" dirty="0" smtClean="0"/>
              <a:t>Doing so will impact your judgment.</a:t>
            </a:r>
          </a:p>
          <a:p>
            <a:r>
              <a:rPr lang="en-US" dirty="0" smtClean="0"/>
              <a:t>It will cloud your vision for the department.</a:t>
            </a:r>
          </a:p>
          <a:p>
            <a:r>
              <a:rPr lang="en-US" dirty="0" smtClean="0"/>
              <a:t>It will lower </a:t>
            </a:r>
            <a:r>
              <a:rPr lang="en-US" u="sng" dirty="0" smtClean="0"/>
              <a:t>your</a:t>
            </a:r>
            <a:r>
              <a:rPr lang="en-US" dirty="0" smtClean="0"/>
              <a:t> morale.</a:t>
            </a:r>
          </a:p>
          <a:p>
            <a:r>
              <a:rPr lang="en-US" dirty="0" smtClean="0"/>
              <a:t>It will take a toll on you both physically and mentally.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4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</a:t>
            </a:r>
            <a:r>
              <a:rPr lang="mr-IN" dirty="0" smtClean="0"/>
              <a:t>’</a:t>
            </a:r>
            <a:r>
              <a:rPr lang="en-US" dirty="0" smtClean="0"/>
              <a:t>t get angry.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back.</a:t>
            </a:r>
          </a:p>
          <a:p>
            <a:pPr lvl="1"/>
            <a:r>
              <a:rPr lang="en-US" dirty="0" smtClean="0"/>
              <a:t>Delay or reschedule the meeting.</a:t>
            </a:r>
          </a:p>
          <a:p>
            <a:pPr lvl="1"/>
            <a:r>
              <a:rPr lang="en-US" dirty="0" smtClean="0"/>
              <a:t>Do not respond to e-mails immediately. Go through multiple drafts offline if necessary.</a:t>
            </a:r>
          </a:p>
          <a:p>
            <a:r>
              <a:rPr lang="en-US" dirty="0" smtClean="0"/>
              <a:t>When all else fails, use Larry’s technique!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6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willing to have the hard conversations.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Employ active listening.</a:t>
            </a:r>
          </a:p>
          <a:p>
            <a:r>
              <a:rPr lang="en-US" dirty="0" smtClean="0"/>
              <a:t>Try to see through the surface issues to those lying underneath.</a:t>
            </a:r>
          </a:p>
          <a:p>
            <a:r>
              <a:rPr lang="en-US" dirty="0" smtClean="0"/>
              <a:t>Be as fair and unbiased as possible.</a:t>
            </a:r>
          </a:p>
          <a:p>
            <a:r>
              <a:rPr lang="en-US" dirty="0" smtClean="0"/>
              <a:t>Be clear about your decisions and the results of the meetings.</a:t>
            </a:r>
          </a:p>
          <a:p>
            <a:r>
              <a:rPr lang="en-US" dirty="0" smtClean="0"/>
              <a:t>Follow the meeting with a summation so that all parties are clear and the results are memorialized</a:t>
            </a:r>
          </a:p>
          <a:p>
            <a:endParaRPr lang="en-US" dirty="0"/>
          </a:p>
          <a:p>
            <a:r>
              <a:rPr lang="en-US" dirty="0" smtClean="0"/>
              <a:t>Important points:</a:t>
            </a:r>
          </a:p>
          <a:p>
            <a:pPr lvl="1"/>
            <a:r>
              <a:rPr lang="en-US" dirty="0" smtClean="0"/>
              <a:t>Be aware of the emotional climate</a:t>
            </a:r>
          </a:p>
          <a:p>
            <a:pPr lvl="1"/>
            <a:r>
              <a:rPr lang="en-US" dirty="0" smtClean="0"/>
              <a:t>Stay focused on the problem</a:t>
            </a:r>
          </a:p>
          <a:p>
            <a:pPr lvl="1"/>
            <a:r>
              <a:rPr lang="en-US" dirty="0" smtClean="0"/>
              <a:t>Do not allow name calling</a:t>
            </a:r>
          </a:p>
          <a:p>
            <a:pPr lvl="1"/>
            <a:r>
              <a:rPr lang="en-US" dirty="0" smtClean="0"/>
              <a:t>Be willing to develop alternate solutions</a:t>
            </a:r>
          </a:p>
          <a:p>
            <a:pPr lvl="1"/>
            <a:r>
              <a:rPr lang="en-US" dirty="0" smtClean="0"/>
              <a:t>Be clear about next steps</a:t>
            </a:r>
          </a:p>
          <a:p>
            <a:pPr lvl="1"/>
            <a:r>
              <a:rPr lang="en-US" dirty="0" smtClean="0"/>
              <a:t>Don’t let them leave the meeting without a back-up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82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450</TotalTime>
  <Words>711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Mangal</vt:lpstr>
      <vt:lpstr>Trebuchet MS</vt:lpstr>
      <vt:lpstr>Wingdings 3</vt:lpstr>
      <vt:lpstr>Facet</vt:lpstr>
      <vt:lpstr>Dealing with Conflict and Maintaining Faculty Morale</vt:lpstr>
      <vt:lpstr>There is one certainty: There will be conflict.</vt:lpstr>
      <vt:lpstr>Conflicts will arise between a number of different constituencies</vt:lpstr>
      <vt:lpstr>Important point to remember:</vt:lpstr>
      <vt:lpstr>It is important to address the conflict earlier rather than later.</vt:lpstr>
      <vt:lpstr>Rely on process and policies to help you navigate through these issues.</vt:lpstr>
      <vt:lpstr>Don’t take the conflicts personally.</vt:lpstr>
      <vt:lpstr>Don’t get angry.</vt:lpstr>
      <vt:lpstr>Be willing to have the hard conversations.</vt:lpstr>
      <vt:lpstr>Hold your own counsel in the academic environment and elsewhere.</vt:lpstr>
      <vt:lpstr>Be willing to seek advice or help with needed.</vt:lpstr>
      <vt:lpstr>Find a confidant and sounding board.</vt:lpstr>
      <vt:lpstr>Mutual Agreements for faculty meetings</vt:lpstr>
      <vt:lpstr>Additional Resource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Conflict and Maintaining Faculty Morale</dc:title>
  <dc:creator>Bryan, Karen</dc:creator>
  <cp:lastModifiedBy>Anne Blankenship</cp:lastModifiedBy>
  <cp:revision>13</cp:revision>
  <dcterms:created xsi:type="dcterms:W3CDTF">2018-05-31T17:36:05Z</dcterms:created>
  <dcterms:modified xsi:type="dcterms:W3CDTF">2018-06-15T14:19:45Z</dcterms:modified>
</cp:coreProperties>
</file>